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5"/>
  </p:notesMasterIdLst>
  <p:sldIdLst>
    <p:sldId id="289" r:id="rId5"/>
    <p:sldId id="285" r:id="rId6"/>
    <p:sldId id="296" r:id="rId7"/>
    <p:sldId id="286" r:id="rId8"/>
    <p:sldId id="288" r:id="rId9"/>
    <p:sldId id="270" r:id="rId10"/>
    <p:sldId id="259" r:id="rId11"/>
    <p:sldId id="257" r:id="rId12"/>
    <p:sldId id="258" r:id="rId13"/>
    <p:sldId id="291" r:id="rId14"/>
    <p:sldId id="292" r:id="rId15"/>
    <p:sldId id="280" r:id="rId16"/>
    <p:sldId id="293" r:id="rId17"/>
    <p:sldId id="294" r:id="rId18"/>
    <p:sldId id="290" r:id="rId19"/>
    <p:sldId id="277" r:id="rId20"/>
    <p:sldId id="278" r:id="rId21"/>
    <p:sldId id="279" r:id="rId22"/>
    <p:sldId id="283" r:id="rId23"/>
    <p:sldId id="2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423"/>
    <a:srgbClr val="2D8440"/>
    <a:srgbClr val="3D5AA4"/>
    <a:srgbClr val="FFCF43"/>
    <a:srgbClr val="214E91"/>
    <a:srgbClr val="CCD6EC"/>
    <a:srgbClr val="FAB13C"/>
    <a:srgbClr val="F7902D"/>
    <a:srgbClr val="34ACB7"/>
    <a:srgbClr val="FEB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744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894D1-6449-4FDF-BBB2-A05F5E189B30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F7801-AC44-477F-A46E-DA28D912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4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A8026-C913-4F9C-81AE-2246A9360BA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63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https://ajp.psychiatryonline.org/doi/full/10.1176/appi.ajp.2018.17070792?rfr_dat=cr_pub%3Dpubmed&amp;url_ver=Z39.88-2003&amp;rfr_id=ori%3Arid%3Acrossref.org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F578A-6B78-4AE8-AAB5-9228BC76AA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36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4065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137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6798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1339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0674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E9C-DA63-49ED-B3E4-609CD256B9D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977B-889C-4599-91AE-6C3353401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6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E9C-DA63-49ED-B3E4-609CD256B9D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977B-889C-4599-91AE-6C3353401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1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E9C-DA63-49ED-B3E4-609CD256B9D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977B-889C-4599-91AE-6C3353401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53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A11AEA74-E975-465E-A24C-6C61A46D22E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7/20/2022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8AD742D9-DF0F-4CE6-B56A-D95149FF33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1;p1"/>
          <p:cNvSpPr txBox="1">
            <a:spLocks noGrp="1"/>
          </p:cNvSpPr>
          <p:nvPr>
            <p:ph type="title"/>
          </p:nvPr>
        </p:nvSpPr>
        <p:spPr>
          <a:xfrm>
            <a:off x="2307771" y="259307"/>
            <a:ext cx="9046029" cy="97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0197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0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9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5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16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E9C-DA63-49ED-B3E4-609CD256B9D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977B-889C-4599-91AE-6C3353401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99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3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fld id="{A11AEA74-E975-465E-A24C-6C61A46D22E7}" type="datetimeFigureOut">
              <a:rPr lang="en-US" kern="1200" smtClean="0"/>
              <a:pPr>
                <a:buClrTx/>
                <a:buFontTx/>
                <a:buNone/>
                <a:defRPr/>
              </a:pPr>
              <a:t>7/20/2022</a:t>
            </a:fld>
            <a:endParaRPr lang="en-US" kern="1200"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Tx/>
              <a:buFontTx/>
              <a:buNone/>
              <a:defRPr/>
            </a:pPr>
            <a:endParaRPr lang="en-US" kern="1200"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8AD742D9-DF0F-4CE6-B56A-D95149FF3345}" type="slidenum">
              <a:rPr lang="en-US" kern="1200" smtClean="0"/>
              <a:pPr>
                <a:defRPr/>
              </a:pPr>
              <a:t>‹#›</a:t>
            </a:fld>
            <a:endParaRPr lang="en-US" kern="1200"/>
          </a:p>
        </p:txBody>
      </p:sp>
      <p:sp>
        <p:nvSpPr>
          <p:cNvPr id="7" name="Google Shape;11;p1"/>
          <p:cNvSpPr txBox="1">
            <a:spLocks noGrp="1"/>
          </p:cNvSpPr>
          <p:nvPr>
            <p:ph type="title"/>
          </p:nvPr>
        </p:nvSpPr>
        <p:spPr>
          <a:xfrm>
            <a:off x="2307771" y="259307"/>
            <a:ext cx="9046029" cy="97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0442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51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2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0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E9C-DA63-49ED-B3E4-609CD256B9D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977B-889C-4599-91AE-6C3353401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53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3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3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6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8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4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A11AEA74-E975-465E-A24C-6C61A46D22E7}" type="datetimeFigureOut">
              <a:rPr lang="en-US" smtClean="0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8AD742D9-DF0F-4CE6-B56A-D95149FF33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11;p1"/>
          <p:cNvSpPr txBox="1">
            <a:spLocks noGrp="1"/>
          </p:cNvSpPr>
          <p:nvPr>
            <p:ph type="title"/>
          </p:nvPr>
        </p:nvSpPr>
        <p:spPr>
          <a:xfrm>
            <a:off x="2307771" y="259307"/>
            <a:ext cx="9046029" cy="97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0380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1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1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E9C-DA63-49ED-B3E4-609CD256B9D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977B-889C-4599-91AE-6C3353401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13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74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A11AEA74-E975-465E-A24C-6C61A46D22E7}" type="datetimeFigureOut">
              <a:rPr lang="en-US" smtClean="0"/>
              <a:pPr>
                <a:defRPr/>
              </a:pPr>
              <a:t>7/20/2022</a:t>
            </a:fld>
            <a:endParaRPr lang="en-US"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8AD742D9-DF0F-4CE6-B56A-D95149FF334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Google Shape;11;p1"/>
          <p:cNvSpPr txBox="1">
            <a:spLocks noGrp="1"/>
          </p:cNvSpPr>
          <p:nvPr>
            <p:ph type="title"/>
          </p:nvPr>
        </p:nvSpPr>
        <p:spPr>
          <a:xfrm>
            <a:off x="2307771" y="259307"/>
            <a:ext cx="9046029" cy="97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08664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E9C-DA63-49ED-B3E4-609CD256B9D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977B-889C-4599-91AE-6C3353401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1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E9C-DA63-49ED-B3E4-609CD256B9D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977B-889C-4599-91AE-6C3353401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71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E9C-DA63-49ED-B3E4-609CD256B9D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977B-889C-4599-91AE-6C3353401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40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E9C-DA63-49ED-B3E4-609CD256B9D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977B-889C-4599-91AE-6C3353401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6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81E9C-DA63-49ED-B3E4-609CD256B9D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1977B-889C-4599-91AE-6C3353401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35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81E9C-DA63-49ED-B3E4-609CD256B9DB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1977B-889C-4599-91AE-6C3353401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0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8C82106B-C8BB-4E19-8181-A8FC913CFBB2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7/20/2022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D61BFA5F-6B3B-442F-9F51-6FA2B3BC251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0121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6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2106B-C8BB-4E19-8181-A8FC913CFB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BFA5F-6B3B-442F-9F51-6FA2B3BC25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64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0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9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10354" y="-1"/>
            <a:ext cx="12181646" cy="6858001"/>
          </a:xfrm>
          <a:prstGeom prst="rect">
            <a:avLst/>
          </a:prstGeom>
          <a:solidFill>
            <a:srgbClr val="C4D6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4"/>
          <p:cNvPicPr preferRelativeResize="0"/>
          <p:nvPr/>
        </p:nvPicPr>
        <p:blipFill rotWithShape="1">
          <a:blip r:embed="rId3">
            <a:alphaModFix/>
          </a:blip>
          <a:srcRect r="47821"/>
          <a:stretch/>
        </p:blipFill>
        <p:spPr>
          <a:xfrm>
            <a:off x="-368797" y="-5043357"/>
            <a:ext cx="12957944" cy="821966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/>
          <p:nvPr/>
        </p:nvSpPr>
        <p:spPr>
          <a:xfrm>
            <a:off x="10354" y="3944679"/>
            <a:ext cx="12181646" cy="2913321"/>
          </a:xfrm>
          <a:prstGeom prst="rect">
            <a:avLst/>
          </a:prstGeom>
          <a:solidFill>
            <a:srgbClr val="D0A0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"/>
          <p:cNvPicPr preferRelativeResize="0"/>
          <p:nvPr/>
        </p:nvPicPr>
        <p:blipFill rotWithShape="1">
          <a:blip r:embed="rId3">
            <a:alphaModFix/>
          </a:blip>
          <a:srcRect r="47821"/>
          <a:stretch/>
        </p:blipFill>
        <p:spPr>
          <a:xfrm>
            <a:off x="701456" y="-6108938"/>
            <a:ext cx="16317629" cy="1035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/>
          <p:nvPr/>
        </p:nvSpPr>
        <p:spPr>
          <a:xfrm>
            <a:off x="19352" y="4059263"/>
            <a:ext cx="12181646" cy="3603395"/>
          </a:xfrm>
          <a:prstGeom prst="rect">
            <a:avLst/>
          </a:prstGeom>
          <a:solidFill>
            <a:srgbClr val="0F797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03420" y="1114597"/>
            <a:ext cx="4269636" cy="404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17758" y="1114597"/>
            <a:ext cx="4269636" cy="404392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/>
          <p:nvPr/>
        </p:nvSpPr>
        <p:spPr>
          <a:xfrm>
            <a:off x="4638548" y="6332109"/>
            <a:ext cx="3104707" cy="1004052"/>
          </a:xfrm>
          <a:prstGeom prst="ellipse">
            <a:avLst/>
          </a:prstGeom>
          <a:solidFill>
            <a:srgbClr val="D0A0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7538" y="5710747"/>
            <a:ext cx="2027277" cy="134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841178" y="4553038"/>
            <a:ext cx="5138109" cy="483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69183" y="4595901"/>
            <a:ext cx="5138109" cy="4832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2;p2">
            <a:extLst>
              <a:ext uri="{FF2B5EF4-FFF2-40B4-BE49-F238E27FC236}">
                <a16:creationId xmlns:a16="http://schemas.microsoft.com/office/drawing/2014/main" xmlns="" id="{E0442F35-BA43-40ED-BCEF-7DA57E3BC940}"/>
              </a:ext>
            </a:extLst>
          </p:cNvPr>
          <p:cNvSpPr/>
          <p:nvPr/>
        </p:nvSpPr>
        <p:spPr>
          <a:xfrm>
            <a:off x="3051714" y="1168864"/>
            <a:ext cx="7854837" cy="1035972"/>
          </a:xfrm>
          <a:prstGeom prst="rect">
            <a:avLst/>
          </a:prstGeom>
          <a:solidFill>
            <a:srgbClr val="D925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Programming &amp; </a:t>
            </a:r>
            <a:r>
              <a:rPr lang="en-US" sz="4400" b="1" dirty="0" smtClean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Mission</a:t>
            </a:r>
            <a:endParaRPr sz="4400" b="1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Georgia"/>
              <a:sym typeface="Georgia"/>
            </a:endParaRPr>
          </a:p>
        </p:txBody>
      </p:sp>
      <p:sp>
        <p:nvSpPr>
          <p:cNvPr id="16" name="Google Shape;102;p2">
            <a:extLst>
              <a:ext uri="{FF2B5EF4-FFF2-40B4-BE49-F238E27FC236}">
                <a16:creationId xmlns:a16="http://schemas.microsoft.com/office/drawing/2014/main" xmlns="" id="{EC394E7D-309C-43E8-96F4-13D7731A75A4}"/>
              </a:ext>
            </a:extLst>
          </p:cNvPr>
          <p:cNvSpPr/>
          <p:nvPr/>
        </p:nvSpPr>
        <p:spPr>
          <a:xfrm>
            <a:off x="3051713" y="2190422"/>
            <a:ext cx="7854837" cy="5300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Georgia" panose="02040502050405020303" pitchFamily="18" charset="0"/>
                <a:ea typeface="Microsoft YaHei UI" panose="020B0503020204020204" pitchFamily="34" charset="-122"/>
                <a:cs typeface="Georgia"/>
                <a:sym typeface="Georgia"/>
              </a:rPr>
              <a:t>Social Emotional Learning – Mental Health – </a:t>
            </a:r>
            <a:r>
              <a:rPr lang="en-US" dirty="0">
                <a:solidFill>
                  <a:prstClr val="white"/>
                </a:solidFill>
                <a:latin typeface="Georgia" panose="02040502050405020303" pitchFamily="18" charset="0"/>
                <a:ea typeface="Microsoft YaHei UI" panose="020B0503020204020204" pitchFamily="34" charset="-122"/>
                <a:cs typeface="Georgia"/>
                <a:sym typeface="Georgia"/>
              </a:rPr>
              <a:t>Character Development </a:t>
            </a:r>
            <a:endParaRPr dirty="0">
              <a:solidFill>
                <a:prstClr val="white"/>
              </a:solidFill>
              <a:latin typeface="Georgia" panose="02040502050405020303" pitchFamily="18" charset="0"/>
              <a:ea typeface="Microsoft YaHei UI" panose="020B0503020204020204" pitchFamily="34" charset="-122"/>
              <a:cs typeface="Georgia"/>
              <a:sym typeface="Georgia"/>
            </a:endParaRPr>
          </a:p>
        </p:txBody>
      </p:sp>
      <p:pic>
        <p:nvPicPr>
          <p:cNvPr id="18" name="Google Shape;26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31168" y="2836634"/>
            <a:ext cx="5391731" cy="294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 t="8732" r="8085" b="6076"/>
          <a:stretch/>
        </p:blipFill>
        <p:spPr>
          <a:xfrm>
            <a:off x="1390679" y="1166830"/>
            <a:ext cx="1547796" cy="1553689"/>
          </a:xfrm>
          <a:prstGeom prst="rect">
            <a:avLst/>
          </a:prstGeom>
          <a:effectLst>
            <a:outerShdw blurRad="63500" dist="508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59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97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3554" y="3244334"/>
            <a:ext cx="30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Georgia"/>
                <a:ea typeface="Georgia"/>
                <a:cs typeface="Georgia"/>
                <a:sym typeface="Georgia"/>
              </a:rPr>
              <a:t>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1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-8696" y="-1"/>
            <a:ext cx="12200696" cy="6858001"/>
          </a:xfrm>
          <a:prstGeom prst="rect">
            <a:avLst/>
          </a:prstGeom>
          <a:solidFill>
            <a:srgbClr val="C4D6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t="48853" r="47821"/>
          <a:stretch/>
        </p:blipFill>
        <p:spPr>
          <a:xfrm>
            <a:off x="8336071" y="2056221"/>
            <a:ext cx="11723972" cy="380378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10354" y="5792684"/>
            <a:ext cx="12181646" cy="1065316"/>
          </a:xfrm>
          <a:prstGeom prst="rect">
            <a:avLst/>
          </a:prstGeom>
          <a:solidFill>
            <a:srgbClr val="0F797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06696" y="5155948"/>
            <a:ext cx="4849040" cy="233878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/>
          <p:nvPr/>
        </p:nvSpPr>
        <p:spPr>
          <a:xfrm>
            <a:off x="-8696" y="272240"/>
            <a:ext cx="12200696" cy="1035972"/>
          </a:xfrm>
          <a:prstGeom prst="rect">
            <a:avLst/>
          </a:prstGeom>
          <a:solidFill>
            <a:srgbClr val="D925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 smtClean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        New Cabins for 100 Youth Campers</a:t>
            </a:r>
            <a:endParaRPr sz="4000" b="1" kern="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Georgia"/>
              <a:sym typeface="Georgia"/>
            </a:endParaRPr>
          </a:p>
        </p:txBody>
      </p:sp>
      <p:sp>
        <p:nvSpPr>
          <p:cNvPr id="104" name="Google Shape;104;p2"/>
          <p:cNvSpPr/>
          <p:nvPr/>
        </p:nvSpPr>
        <p:spPr>
          <a:xfrm rot="175421">
            <a:off x="3174424" y="5643741"/>
            <a:ext cx="9634653" cy="1650381"/>
          </a:xfrm>
          <a:custGeom>
            <a:avLst/>
            <a:gdLst/>
            <a:ahLst/>
            <a:cxnLst/>
            <a:rect l="l" t="t" r="r" b="b"/>
            <a:pathLst>
              <a:path w="9634653" h="2252547" extrusionOk="0">
                <a:moveTo>
                  <a:pt x="0" y="1951464"/>
                </a:moveTo>
                <a:lnTo>
                  <a:pt x="1784195" y="892098"/>
                </a:lnTo>
                <a:lnTo>
                  <a:pt x="3590692" y="568713"/>
                </a:lnTo>
                <a:cubicBezTo>
                  <a:pt x="3653882" y="550128"/>
                  <a:pt x="3716363" y="528933"/>
                  <a:pt x="3780263" y="512957"/>
                </a:cubicBezTo>
                <a:cubicBezTo>
                  <a:pt x="3795131" y="509240"/>
                  <a:pt x="3810188" y="506209"/>
                  <a:pt x="3824868" y="501805"/>
                </a:cubicBezTo>
                <a:cubicBezTo>
                  <a:pt x="3847385" y="495050"/>
                  <a:pt x="3869258" y="486258"/>
                  <a:pt x="3891775" y="479503"/>
                </a:cubicBezTo>
                <a:cubicBezTo>
                  <a:pt x="3906455" y="475099"/>
                  <a:pt x="3921841" y="473199"/>
                  <a:pt x="3936380" y="468352"/>
                </a:cubicBezTo>
                <a:cubicBezTo>
                  <a:pt x="4185937" y="385166"/>
                  <a:pt x="3805668" y="500958"/>
                  <a:pt x="4047892" y="434898"/>
                </a:cubicBezTo>
                <a:cubicBezTo>
                  <a:pt x="4094616" y="422155"/>
                  <a:pt x="4114630" y="408907"/>
                  <a:pt x="4159405" y="401444"/>
                </a:cubicBezTo>
                <a:cubicBezTo>
                  <a:pt x="4253749" y="385719"/>
                  <a:pt x="4490529" y="370940"/>
                  <a:pt x="4527395" y="367991"/>
                </a:cubicBezTo>
                <a:cubicBezTo>
                  <a:pt x="4542263" y="364274"/>
                  <a:pt x="4557039" y="360165"/>
                  <a:pt x="4572000" y="356840"/>
                </a:cubicBezTo>
                <a:cubicBezTo>
                  <a:pt x="4699412" y="328526"/>
                  <a:pt x="4563579" y="361732"/>
                  <a:pt x="4672361" y="334537"/>
                </a:cubicBezTo>
                <a:cubicBezTo>
                  <a:pt x="4690946" y="323386"/>
                  <a:pt x="4708311" y="309886"/>
                  <a:pt x="4728117" y="301083"/>
                </a:cubicBezTo>
                <a:cubicBezTo>
                  <a:pt x="4742122" y="294859"/>
                  <a:pt x="4758575" y="295827"/>
                  <a:pt x="4772722" y="289932"/>
                </a:cubicBezTo>
                <a:cubicBezTo>
                  <a:pt x="4848174" y="258493"/>
                  <a:pt x="4864689" y="243489"/>
                  <a:pt x="4928839" y="200722"/>
                </a:cubicBezTo>
                <a:cubicBezTo>
                  <a:pt x="4939990" y="193288"/>
                  <a:pt x="4974279" y="184413"/>
                  <a:pt x="4962292" y="178420"/>
                </a:cubicBezTo>
                <a:lnTo>
                  <a:pt x="4939990" y="167269"/>
                </a:lnTo>
                <a:lnTo>
                  <a:pt x="6144322" y="133815"/>
                </a:lnTo>
                <a:cubicBezTo>
                  <a:pt x="6448124" y="103435"/>
                  <a:pt x="6117246" y="133600"/>
                  <a:pt x="6768790" y="111513"/>
                </a:cubicBezTo>
                <a:cubicBezTo>
                  <a:pt x="6817227" y="109871"/>
                  <a:pt x="6865434" y="104078"/>
                  <a:pt x="6913756" y="100361"/>
                </a:cubicBezTo>
                <a:lnTo>
                  <a:pt x="6969512" y="89210"/>
                </a:lnTo>
                <a:cubicBezTo>
                  <a:pt x="6991757" y="85165"/>
                  <a:pt x="7014347" y="82964"/>
                  <a:pt x="7036419" y="78059"/>
                </a:cubicBezTo>
                <a:cubicBezTo>
                  <a:pt x="7047894" y="75509"/>
                  <a:pt x="7058398" y="69458"/>
                  <a:pt x="7069873" y="66908"/>
                </a:cubicBezTo>
                <a:cubicBezTo>
                  <a:pt x="7091945" y="62003"/>
                  <a:pt x="7114478" y="59474"/>
                  <a:pt x="7136780" y="55757"/>
                </a:cubicBezTo>
                <a:cubicBezTo>
                  <a:pt x="7225990" y="59474"/>
                  <a:pt x="7315320" y="60969"/>
                  <a:pt x="7404409" y="66908"/>
                </a:cubicBezTo>
                <a:cubicBezTo>
                  <a:pt x="7426969" y="68412"/>
                  <a:pt x="7448707" y="78059"/>
                  <a:pt x="7471317" y="78059"/>
                </a:cubicBezTo>
                <a:cubicBezTo>
                  <a:pt x="7594037" y="78059"/>
                  <a:pt x="7716644" y="70625"/>
                  <a:pt x="7839307" y="66908"/>
                </a:cubicBezTo>
                <a:cubicBezTo>
                  <a:pt x="7854175" y="59474"/>
                  <a:pt x="7869479" y="52853"/>
                  <a:pt x="7883912" y="44605"/>
                </a:cubicBezTo>
                <a:cubicBezTo>
                  <a:pt x="7895548" y="37956"/>
                  <a:pt x="7905047" y="27582"/>
                  <a:pt x="7917365" y="22303"/>
                </a:cubicBezTo>
                <a:cubicBezTo>
                  <a:pt x="7931452" y="16266"/>
                  <a:pt x="7947431" y="15999"/>
                  <a:pt x="7961970" y="11152"/>
                </a:cubicBezTo>
                <a:cubicBezTo>
                  <a:pt x="7969855" y="8524"/>
                  <a:pt x="7976839" y="3717"/>
                  <a:pt x="7984273" y="0"/>
                </a:cubicBezTo>
                <a:lnTo>
                  <a:pt x="9634653" y="178420"/>
                </a:lnTo>
                <a:lnTo>
                  <a:pt x="9534292" y="1683835"/>
                </a:lnTo>
                <a:lnTo>
                  <a:pt x="9400478" y="1750742"/>
                </a:lnTo>
                <a:lnTo>
                  <a:pt x="234175" y="2252547"/>
                </a:lnTo>
                <a:lnTo>
                  <a:pt x="0" y="1951464"/>
                </a:lnTo>
                <a:close/>
              </a:path>
            </a:pathLst>
          </a:custGeom>
          <a:solidFill>
            <a:srgbClr val="D0A0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9" b="25178"/>
          <a:stretch/>
        </p:blipFill>
        <p:spPr>
          <a:xfrm>
            <a:off x="965241" y="1774230"/>
            <a:ext cx="10508308" cy="4122176"/>
          </a:xfrm>
          <a:prstGeom prst="rect">
            <a:avLst/>
          </a:prstGeom>
          <a:solidFill>
            <a:srgbClr val="D0A064"/>
          </a:solidFill>
          <a:ln w="76200">
            <a:solidFill>
              <a:srgbClr val="9D372F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t="8732" r="8085" b="6076"/>
          <a:stretch/>
        </p:blipFill>
        <p:spPr>
          <a:xfrm>
            <a:off x="348518" y="184705"/>
            <a:ext cx="1233446" cy="1211042"/>
          </a:xfrm>
          <a:prstGeom prst="rect">
            <a:avLst/>
          </a:prstGeom>
          <a:effectLst>
            <a:outerShdw blurRad="63500" dist="508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45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0407"/>
            <a:ext cx="16488697" cy="97078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40114" y="3644900"/>
            <a:ext cx="6052457" cy="1219200"/>
          </a:xfrm>
          <a:prstGeom prst="rect">
            <a:avLst/>
          </a:prstGeom>
          <a:solidFill>
            <a:srgbClr val="F7902D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Campers head back &amp; start </a:t>
            </a:r>
          </a:p>
          <a:p>
            <a:pPr algn="ctr"/>
            <a:r>
              <a:rPr lang="en-US" sz="2400" b="1" i="1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because I said I would </a:t>
            </a:r>
            <a:r>
              <a:rPr lang="en-US" sz="2400" b="1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Chapters 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 their schools</a:t>
            </a:r>
            <a:r>
              <a:rPr lang="en-US" sz="2400" b="1" i="1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 </a:t>
            </a:r>
            <a:endParaRPr lang="en-US" sz="2400" b="1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334743"/>
            <a:ext cx="3171825" cy="523220"/>
          </a:xfrm>
          <a:prstGeom prst="rect">
            <a:avLst/>
          </a:prstGeom>
          <a:solidFill>
            <a:srgbClr val="3D5AA4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Camper Fees</a:t>
            </a:r>
            <a:endParaRPr 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1787" y="334743"/>
            <a:ext cx="2474913" cy="523220"/>
          </a:xfrm>
          <a:prstGeom prst="rect">
            <a:avLst/>
          </a:prstGeom>
          <a:solidFill>
            <a:srgbClr val="2D844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Scholarships</a:t>
            </a:r>
            <a:endParaRPr lang="en-US" sz="28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396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7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-95250" y="-1"/>
            <a:ext cx="12287250" cy="6858001"/>
          </a:xfrm>
          <a:prstGeom prst="rect">
            <a:avLst/>
          </a:prstGeom>
          <a:solidFill>
            <a:srgbClr val="C4D6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t="48853" r="47821"/>
          <a:stretch/>
        </p:blipFill>
        <p:spPr>
          <a:xfrm>
            <a:off x="8178259" y="2131441"/>
            <a:ext cx="11723972" cy="380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t="48853" r="47821"/>
          <a:stretch/>
        </p:blipFill>
        <p:spPr>
          <a:xfrm>
            <a:off x="-189272" y="3060893"/>
            <a:ext cx="9932190" cy="3222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10354" y="5792684"/>
            <a:ext cx="12181646" cy="1065316"/>
          </a:xfrm>
          <a:prstGeom prst="rect">
            <a:avLst/>
          </a:prstGeom>
          <a:solidFill>
            <a:srgbClr val="0F797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63771" y="4933085"/>
            <a:ext cx="4849040" cy="233878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/>
          <p:nvPr/>
        </p:nvSpPr>
        <p:spPr>
          <a:xfrm>
            <a:off x="-95250" y="272240"/>
            <a:ext cx="12287250" cy="1035972"/>
          </a:xfrm>
          <a:prstGeom prst="rect">
            <a:avLst/>
          </a:prstGeom>
          <a:solidFill>
            <a:srgbClr val="D925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400" b="1" kern="0" dirty="0" smtClean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             Existing Cabins for Families In Bereavement </a:t>
            </a:r>
            <a:endParaRPr sz="3400" b="1" kern="0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Georgia"/>
              <a:sym typeface="Georgia"/>
            </a:endParaRPr>
          </a:p>
        </p:txBody>
      </p:sp>
      <p:sp>
        <p:nvSpPr>
          <p:cNvPr id="104" name="Google Shape;104;p2"/>
          <p:cNvSpPr/>
          <p:nvPr/>
        </p:nvSpPr>
        <p:spPr>
          <a:xfrm rot="175421">
            <a:off x="3174424" y="5643741"/>
            <a:ext cx="9634653" cy="1650381"/>
          </a:xfrm>
          <a:custGeom>
            <a:avLst/>
            <a:gdLst/>
            <a:ahLst/>
            <a:cxnLst/>
            <a:rect l="l" t="t" r="r" b="b"/>
            <a:pathLst>
              <a:path w="9634653" h="2252547" extrusionOk="0">
                <a:moveTo>
                  <a:pt x="0" y="1951464"/>
                </a:moveTo>
                <a:lnTo>
                  <a:pt x="1784195" y="892098"/>
                </a:lnTo>
                <a:lnTo>
                  <a:pt x="3590692" y="568713"/>
                </a:lnTo>
                <a:cubicBezTo>
                  <a:pt x="3653882" y="550128"/>
                  <a:pt x="3716363" y="528933"/>
                  <a:pt x="3780263" y="512957"/>
                </a:cubicBezTo>
                <a:cubicBezTo>
                  <a:pt x="3795131" y="509240"/>
                  <a:pt x="3810188" y="506209"/>
                  <a:pt x="3824868" y="501805"/>
                </a:cubicBezTo>
                <a:cubicBezTo>
                  <a:pt x="3847385" y="495050"/>
                  <a:pt x="3869258" y="486258"/>
                  <a:pt x="3891775" y="479503"/>
                </a:cubicBezTo>
                <a:cubicBezTo>
                  <a:pt x="3906455" y="475099"/>
                  <a:pt x="3921841" y="473199"/>
                  <a:pt x="3936380" y="468352"/>
                </a:cubicBezTo>
                <a:cubicBezTo>
                  <a:pt x="4185937" y="385166"/>
                  <a:pt x="3805668" y="500958"/>
                  <a:pt x="4047892" y="434898"/>
                </a:cubicBezTo>
                <a:cubicBezTo>
                  <a:pt x="4094616" y="422155"/>
                  <a:pt x="4114630" y="408907"/>
                  <a:pt x="4159405" y="401444"/>
                </a:cubicBezTo>
                <a:cubicBezTo>
                  <a:pt x="4253749" y="385719"/>
                  <a:pt x="4490529" y="370940"/>
                  <a:pt x="4527395" y="367991"/>
                </a:cubicBezTo>
                <a:cubicBezTo>
                  <a:pt x="4542263" y="364274"/>
                  <a:pt x="4557039" y="360165"/>
                  <a:pt x="4572000" y="356840"/>
                </a:cubicBezTo>
                <a:cubicBezTo>
                  <a:pt x="4699412" y="328526"/>
                  <a:pt x="4563579" y="361732"/>
                  <a:pt x="4672361" y="334537"/>
                </a:cubicBezTo>
                <a:cubicBezTo>
                  <a:pt x="4690946" y="323386"/>
                  <a:pt x="4708311" y="309886"/>
                  <a:pt x="4728117" y="301083"/>
                </a:cubicBezTo>
                <a:cubicBezTo>
                  <a:pt x="4742122" y="294859"/>
                  <a:pt x="4758575" y="295827"/>
                  <a:pt x="4772722" y="289932"/>
                </a:cubicBezTo>
                <a:cubicBezTo>
                  <a:pt x="4848174" y="258493"/>
                  <a:pt x="4864689" y="243489"/>
                  <a:pt x="4928839" y="200722"/>
                </a:cubicBezTo>
                <a:cubicBezTo>
                  <a:pt x="4939990" y="193288"/>
                  <a:pt x="4974279" y="184413"/>
                  <a:pt x="4962292" y="178420"/>
                </a:cubicBezTo>
                <a:lnTo>
                  <a:pt x="4939990" y="167269"/>
                </a:lnTo>
                <a:lnTo>
                  <a:pt x="6144322" y="133815"/>
                </a:lnTo>
                <a:cubicBezTo>
                  <a:pt x="6448124" y="103435"/>
                  <a:pt x="6117246" y="133600"/>
                  <a:pt x="6768790" y="111513"/>
                </a:cubicBezTo>
                <a:cubicBezTo>
                  <a:pt x="6817227" y="109871"/>
                  <a:pt x="6865434" y="104078"/>
                  <a:pt x="6913756" y="100361"/>
                </a:cubicBezTo>
                <a:lnTo>
                  <a:pt x="6969512" y="89210"/>
                </a:lnTo>
                <a:cubicBezTo>
                  <a:pt x="6991757" y="85165"/>
                  <a:pt x="7014347" y="82964"/>
                  <a:pt x="7036419" y="78059"/>
                </a:cubicBezTo>
                <a:cubicBezTo>
                  <a:pt x="7047894" y="75509"/>
                  <a:pt x="7058398" y="69458"/>
                  <a:pt x="7069873" y="66908"/>
                </a:cubicBezTo>
                <a:cubicBezTo>
                  <a:pt x="7091945" y="62003"/>
                  <a:pt x="7114478" y="59474"/>
                  <a:pt x="7136780" y="55757"/>
                </a:cubicBezTo>
                <a:cubicBezTo>
                  <a:pt x="7225990" y="59474"/>
                  <a:pt x="7315320" y="60969"/>
                  <a:pt x="7404409" y="66908"/>
                </a:cubicBezTo>
                <a:cubicBezTo>
                  <a:pt x="7426969" y="68412"/>
                  <a:pt x="7448707" y="78059"/>
                  <a:pt x="7471317" y="78059"/>
                </a:cubicBezTo>
                <a:cubicBezTo>
                  <a:pt x="7594037" y="78059"/>
                  <a:pt x="7716644" y="70625"/>
                  <a:pt x="7839307" y="66908"/>
                </a:cubicBezTo>
                <a:cubicBezTo>
                  <a:pt x="7854175" y="59474"/>
                  <a:pt x="7869479" y="52853"/>
                  <a:pt x="7883912" y="44605"/>
                </a:cubicBezTo>
                <a:cubicBezTo>
                  <a:pt x="7895548" y="37956"/>
                  <a:pt x="7905047" y="27582"/>
                  <a:pt x="7917365" y="22303"/>
                </a:cubicBezTo>
                <a:cubicBezTo>
                  <a:pt x="7931452" y="16266"/>
                  <a:pt x="7947431" y="15999"/>
                  <a:pt x="7961970" y="11152"/>
                </a:cubicBezTo>
                <a:cubicBezTo>
                  <a:pt x="7969855" y="8524"/>
                  <a:pt x="7976839" y="3717"/>
                  <a:pt x="7984273" y="0"/>
                </a:cubicBezTo>
                <a:lnTo>
                  <a:pt x="9634653" y="178420"/>
                </a:lnTo>
                <a:lnTo>
                  <a:pt x="9534292" y="1683835"/>
                </a:lnTo>
                <a:lnTo>
                  <a:pt x="9400478" y="1750742"/>
                </a:lnTo>
                <a:lnTo>
                  <a:pt x="234175" y="2252547"/>
                </a:lnTo>
                <a:lnTo>
                  <a:pt x="0" y="1951464"/>
                </a:lnTo>
                <a:close/>
              </a:path>
            </a:pathLst>
          </a:custGeom>
          <a:solidFill>
            <a:srgbClr val="D0A0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F3EA7BC-52EA-442E-B696-D693887A4B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1" t="2642" r="9927" b="38489"/>
          <a:stretch/>
        </p:blipFill>
        <p:spPr>
          <a:xfrm>
            <a:off x="830931" y="1722085"/>
            <a:ext cx="3049042" cy="2104312"/>
          </a:xfrm>
          <a:prstGeom prst="rect">
            <a:avLst/>
          </a:prstGeom>
          <a:solidFill>
            <a:srgbClr val="D0A064"/>
          </a:solidFill>
          <a:ln w="76200">
            <a:solidFill>
              <a:srgbClr val="9D372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58566C2-FDBB-4302-BC36-D49416E212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1" t="2642" r="9927" b="38489"/>
          <a:stretch/>
        </p:blipFill>
        <p:spPr>
          <a:xfrm>
            <a:off x="4306116" y="1722085"/>
            <a:ext cx="3049042" cy="2104312"/>
          </a:xfrm>
          <a:prstGeom prst="rect">
            <a:avLst/>
          </a:prstGeom>
          <a:solidFill>
            <a:srgbClr val="D0A064"/>
          </a:solidFill>
          <a:ln w="76200">
            <a:solidFill>
              <a:srgbClr val="9D372F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9DE7F91-6316-4D69-982A-C82F24D026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1" t="2642" r="9927" b="38489"/>
          <a:stretch/>
        </p:blipFill>
        <p:spPr>
          <a:xfrm>
            <a:off x="7781302" y="1722085"/>
            <a:ext cx="3049042" cy="2104312"/>
          </a:xfrm>
          <a:prstGeom prst="rect">
            <a:avLst/>
          </a:prstGeom>
          <a:solidFill>
            <a:srgbClr val="D0A064"/>
          </a:solidFill>
          <a:ln w="76200">
            <a:solidFill>
              <a:srgbClr val="9D372F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7A145B-2F4D-47C8-90F8-93D76100DA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5" t="14241" r="20252" b="43792"/>
          <a:stretch/>
        </p:blipFill>
        <p:spPr>
          <a:xfrm>
            <a:off x="833455" y="4237747"/>
            <a:ext cx="3992546" cy="2246113"/>
          </a:xfrm>
          <a:prstGeom prst="rect">
            <a:avLst/>
          </a:prstGeom>
          <a:solidFill>
            <a:srgbClr val="D0A064"/>
          </a:solidFill>
          <a:ln w="76200">
            <a:solidFill>
              <a:srgbClr val="9D372F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6C1B1EB-7F90-4DE7-B489-5197875CC60C}"/>
              </a:ext>
            </a:extLst>
          </p:cNvPr>
          <p:cNvSpPr/>
          <p:nvPr/>
        </p:nvSpPr>
        <p:spPr>
          <a:xfrm>
            <a:off x="1178891" y="3110409"/>
            <a:ext cx="2243221" cy="608471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50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9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1,000 sq. ft.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4EDD0B0-AFDD-4AEC-80C9-F5F5953B26F7}"/>
              </a:ext>
            </a:extLst>
          </p:cNvPr>
          <p:cNvSpPr/>
          <p:nvPr/>
        </p:nvSpPr>
        <p:spPr>
          <a:xfrm>
            <a:off x="4712294" y="3138376"/>
            <a:ext cx="2243221" cy="608471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50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9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1,000 sq. ft.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9E0FFDF-A72D-4B76-BFAC-373220F61384}"/>
              </a:ext>
            </a:extLst>
          </p:cNvPr>
          <p:cNvSpPr/>
          <p:nvPr/>
        </p:nvSpPr>
        <p:spPr>
          <a:xfrm>
            <a:off x="8168977" y="3117680"/>
            <a:ext cx="2243221" cy="608471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50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9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1,000 sq. ft.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C678897-E3B1-4564-8B2A-177BF7C2B9D9}"/>
              </a:ext>
            </a:extLst>
          </p:cNvPr>
          <p:cNvSpPr/>
          <p:nvPr/>
        </p:nvSpPr>
        <p:spPr>
          <a:xfrm>
            <a:off x="2133894" y="5747510"/>
            <a:ext cx="2243221" cy="608471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50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9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1,500 sq. ft.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CF5B0F7C-51A3-4C09-894E-F9B274945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0" b="22410"/>
          <a:stretch/>
        </p:blipFill>
        <p:spPr bwMode="auto">
          <a:xfrm>
            <a:off x="5208370" y="4244572"/>
            <a:ext cx="5107010" cy="2292021"/>
          </a:xfrm>
          <a:prstGeom prst="rect">
            <a:avLst/>
          </a:prstGeom>
          <a:solidFill>
            <a:srgbClr val="D0A064"/>
          </a:solidFill>
          <a:ln w="76200">
            <a:solidFill>
              <a:srgbClr val="9D372F"/>
            </a:solidFill>
          </a:ln>
          <a:ex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C678897-E3B1-4564-8B2A-177BF7C2B9D9}"/>
              </a:ext>
            </a:extLst>
          </p:cNvPr>
          <p:cNvSpPr/>
          <p:nvPr/>
        </p:nvSpPr>
        <p:spPr>
          <a:xfrm>
            <a:off x="7882066" y="5784590"/>
            <a:ext cx="2243221" cy="608471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50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9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8</a:t>
            </a:r>
            <a:r>
              <a:rPr lang="en-US" sz="2400" b="1" dirty="0" smtClean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,500 </a:t>
            </a:r>
            <a:r>
              <a:rPr lang="en-US" sz="2400" b="1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sq. ft.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t="8732" r="8085" b="6076"/>
          <a:stretch/>
        </p:blipFill>
        <p:spPr>
          <a:xfrm>
            <a:off x="348518" y="184705"/>
            <a:ext cx="1233446" cy="1211042"/>
          </a:xfrm>
          <a:prstGeom prst="rect">
            <a:avLst/>
          </a:prstGeom>
          <a:effectLst>
            <a:outerShdw blurRad="63500" dist="508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82574" y="579155"/>
            <a:ext cx="9144000" cy="2387600"/>
          </a:xfrm>
        </p:spPr>
        <p:txBody>
          <a:bodyPr/>
          <a:lstStyle/>
          <a:p>
            <a:r>
              <a:rPr lang="en-US" dirty="0"/>
              <a:t>Main Lodge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https://indianbearlodge.com/wp-content/uploads/2018/06/20180601-G39A60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/>
          <a:stretch/>
        </p:blipFill>
        <p:spPr bwMode="auto">
          <a:xfrm>
            <a:off x="0" y="-217714"/>
            <a:ext cx="12192000" cy="76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774;p1">
            <a:extLst>
              <a:ext uri="{FF2B5EF4-FFF2-40B4-BE49-F238E27FC236}">
                <a16:creationId xmlns:a16="http://schemas.microsoft.com/office/drawing/2014/main" xmlns="" id="{B7E28E31-2D13-4BEC-BEDA-894A165D9F20}"/>
              </a:ext>
            </a:extLst>
          </p:cNvPr>
          <p:cNvSpPr/>
          <p:nvPr/>
        </p:nvSpPr>
        <p:spPr>
          <a:xfrm>
            <a:off x="0" y="5638800"/>
            <a:ext cx="12192000" cy="1067319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Largest cabin has 7 bedrooms, 7.5 baths,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 kitchens, sauna &amp; hot tub</a:t>
            </a:r>
            <a:endParaRPr sz="28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59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00"/>
            <a:ext cx="12192000" cy="6873200"/>
          </a:xfrm>
          <a:prstGeom prst="rect">
            <a:avLst/>
          </a:prstGeom>
        </p:spPr>
      </p:pic>
      <p:sp>
        <p:nvSpPr>
          <p:cNvPr id="5" name="Google Shape;774;p1">
            <a:extLst>
              <a:ext uri="{FF2B5EF4-FFF2-40B4-BE49-F238E27FC236}">
                <a16:creationId xmlns:a16="http://schemas.microsoft.com/office/drawing/2014/main" xmlns="" id="{B7E28E31-2D13-4BEC-BEDA-894A165D9F20}"/>
              </a:ext>
            </a:extLst>
          </p:cNvPr>
          <p:cNvSpPr/>
          <p:nvPr/>
        </p:nvSpPr>
        <p:spPr>
          <a:xfrm>
            <a:off x="0" y="5638800"/>
            <a:ext cx="12192000" cy="1067319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Luxury accommodations for family bereavement retreats </a:t>
            </a:r>
            <a:endParaRPr sz="28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562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https://indianbearlodge.com/wp-content/uploads/2018/06/20180601-G39A6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3022"/>
            <a:ext cx="12192000" cy="812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774;p1">
            <a:extLst>
              <a:ext uri="{FF2B5EF4-FFF2-40B4-BE49-F238E27FC236}">
                <a16:creationId xmlns:a16="http://schemas.microsoft.com/office/drawing/2014/main" xmlns="" id="{B7E28E31-2D13-4BEC-BEDA-894A165D9F20}"/>
              </a:ext>
            </a:extLst>
          </p:cNvPr>
          <p:cNvSpPr/>
          <p:nvPr/>
        </p:nvSpPr>
        <p:spPr>
          <a:xfrm>
            <a:off x="0" y="5638800"/>
            <a:ext cx="12192000" cy="1067319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 place to reset and learn resiliency skills</a:t>
            </a:r>
            <a:endParaRPr sz="28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65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>
            <a:off x="-3625" y="-12701"/>
            <a:ext cx="12195624" cy="6858001"/>
          </a:xfrm>
          <a:prstGeom prst="rect">
            <a:avLst/>
          </a:prstGeom>
          <a:solidFill>
            <a:srgbClr val="C4D6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8"/>
          <p:cNvPicPr preferRelativeResize="0"/>
          <p:nvPr/>
        </p:nvPicPr>
        <p:blipFill rotWithShape="1">
          <a:blip r:embed="rId3">
            <a:alphaModFix/>
          </a:blip>
          <a:srcRect r="68967"/>
          <a:stretch/>
        </p:blipFill>
        <p:spPr>
          <a:xfrm>
            <a:off x="10352" y="-145110"/>
            <a:ext cx="5667684" cy="604500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/>
          <p:nvPr/>
        </p:nvSpPr>
        <p:spPr>
          <a:xfrm>
            <a:off x="-282" y="5679204"/>
            <a:ext cx="12192281" cy="1178796"/>
          </a:xfrm>
          <a:prstGeom prst="rect">
            <a:avLst/>
          </a:prstGeom>
          <a:solidFill>
            <a:srgbClr val="0F797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2176" y="3366073"/>
            <a:ext cx="2038602" cy="246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986551" y="3934775"/>
            <a:ext cx="1531088" cy="195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3">
            <a:alphaModFix/>
          </a:blip>
          <a:srcRect r="68967"/>
          <a:stretch/>
        </p:blipFill>
        <p:spPr>
          <a:xfrm>
            <a:off x="6524316" y="-137040"/>
            <a:ext cx="5667684" cy="604500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/>
          <p:nvPr/>
        </p:nvSpPr>
        <p:spPr>
          <a:xfrm>
            <a:off x="350075" y="318398"/>
            <a:ext cx="8605239" cy="1035972"/>
          </a:xfrm>
          <a:prstGeom prst="rect">
            <a:avLst/>
          </a:prstGeom>
          <a:solidFill>
            <a:srgbClr val="D924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 smtClean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            Naming Opportunities</a:t>
            </a:r>
            <a:endParaRPr sz="4000" b="1" i="0" u="none" strike="noStrike" cap="none" dirty="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95" name="Google Shape;19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0128" y="-209281"/>
            <a:ext cx="4169740" cy="834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464" y="1944910"/>
            <a:ext cx="8135246" cy="5249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163031" y="1520552"/>
            <a:ext cx="1292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l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2022 </a:t>
            </a:r>
          </a:p>
          <a:p>
            <a:pPr algn="ctr"/>
            <a:r>
              <a:rPr lang="en-US" sz="2400" b="1" dirty="0" smtClean="0">
                <a:solidFill>
                  <a:schemeClr val="l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Goal</a:t>
            </a:r>
            <a:endParaRPr lang="en-US" sz="2400" dirty="0"/>
          </a:p>
        </p:txBody>
      </p:sp>
      <p:sp>
        <p:nvSpPr>
          <p:cNvPr id="22" name="Rectangle 21"/>
          <p:cNvSpPr/>
          <p:nvPr/>
        </p:nvSpPr>
        <p:spPr>
          <a:xfrm>
            <a:off x="9552284" y="4313673"/>
            <a:ext cx="2130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l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$5.8M</a:t>
            </a:r>
            <a:endParaRPr lang="en-US" sz="4800" dirty="0"/>
          </a:p>
        </p:txBody>
      </p:sp>
      <p:sp>
        <p:nvSpPr>
          <p:cNvPr id="23" name="Rectangle 22"/>
          <p:cNvSpPr/>
          <p:nvPr/>
        </p:nvSpPr>
        <p:spPr>
          <a:xfrm>
            <a:off x="8462598" y="5507114"/>
            <a:ext cx="45319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l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Fundraising </a:t>
            </a:r>
          </a:p>
          <a:p>
            <a:pPr algn="ctr"/>
            <a:r>
              <a:rPr lang="en-US" sz="2800" b="1" dirty="0" smtClean="0">
                <a:solidFill>
                  <a:schemeClr val="l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Campaign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73AED2C-3610-466E-AA6C-DB5C839588EC}"/>
              </a:ext>
            </a:extLst>
          </p:cNvPr>
          <p:cNvSpPr txBox="1"/>
          <p:nvPr/>
        </p:nvSpPr>
        <p:spPr>
          <a:xfrm>
            <a:off x="2278396" y="3018713"/>
            <a:ext cx="6102416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 the Change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92-acres to build on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40 different naming opportunities </a:t>
            </a:r>
            <a:endParaRPr lang="en-US" b="1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Ranging from $1k - $1.5M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954530" y="2671773"/>
            <a:ext cx="1861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l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The First Location of Many Future Camps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536799" y="1316137"/>
            <a:ext cx="509075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Fundraising.becauseisaidiwould.org/camp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8732" r="8085" b="6076"/>
          <a:stretch/>
        </p:blipFill>
        <p:spPr>
          <a:xfrm>
            <a:off x="1783" y="183506"/>
            <a:ext cx="1267823" cy="1271580"/>
          </a:xfrm>
          <a:prstGeom prst="rect">
            <a:avLst/>
          </a:prstGeom>
          <a:effectLst>
            <a:outerShdw blurRad="63500" dist="508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28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F306C6-21E8-B96A-186C-F1B84BF1B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86"/>
          <a:stretch/>
        </p:blipFill>
        <p:spPr>
          <a:xfrm>
            <a:off x="0" y="1"/>
            <a:ext cx="12192000" cy="1973210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927DA952-7B45-ED6B-C30B-4F11A0988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48"/>
          <a:stretch/>
        </p:blipFill>
        <p:spPr bwMode="auto">
          <a:xfrm>
            <a:off x="0" y="1973210"/>
            <a:ext cx="3792354" cy="489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A4D8B0-F100-9DB7-A7F8-015A93F7B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050" y="2302130"/>
            <a:ext cx="8236253" cy="4245380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xmlns="" id="{D7FBEE1B-D78A-A353-7AD8-25CB997AFAD2}"/>
              </a:ext>
            </a:extLst>
          </p:cNvPr>
          <p:cNvSpPr/>
          <p:nvPr/>
        </p:nvSpPr>
        <p:spPr>
          <a:xfrm>
            <a:off x="7156383" y="3048800"/>
            <a:ext cx="914400" cy="8758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-1"/>
            <a:ext cx="12192000" cy="1845277"/>
          </a:xfrm>
          <a:prstGeom prst="rect">
            <a:avLst/>
          </a:prstGeom>
          <a:solidFill>
            <a:srgbClr val="214E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AB13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Suicide Attempts in Teens</a:t>
            </a:r>
            <a:endParaRPr lang="en-US" sz="6600" b="1" dirty="0">
              <a:solidFill>
                <a:srgbClr val="FAB13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784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>
            <a:off x="-3625" y="-12701"/>
            <a:ext cx="12195624" cy="6858001"/>
          </a:xfrm>
          <a:prstGeom prst="rect">
            <a:avLst/>
          </a:prstGeom>
          <a:solidFill>
            <a:srgbClr val="C4D6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8"/>
          <p:cNvPicPr preferRelativeResize="0"/>
          <p:nvPr/>
        </p:nvPicPr>
        <p:blipFill rotWithShape="1">
          <a:blip r:embed="rId3">
            <a:alphaModFix/>
          </a:blip>
          <a:srcRect r="68967"/>
          <a:stretch/>
        </p:blipFill>
        <p:spPr>
          <a:xfrm>
            <a:off x="10352" y="-145110"/>
            <a:ext cx="5667684" cy="604500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8"/>
          <p:cNvSpPr/>
          <p:nvPr/>
        </p:nvSpPr>
        <p:spPr>
          <a:xfrm>
            <a:off x="-282" y="5679204"/>
            <a:ext cx="12192281" cy="1178796"/>
          </a:xfrm>
          <a:prstGeom prst="rect">
            <a:avLst/>
          </a:prstGeom>
          <a:solidFill>
            <a:srgbClr val="0F7972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2176" y="3366073"/>
            <a:ext cx="2038602" cy="246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986551" y="3934775"/>
            <a:ext cx="1531088" cy="1955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3">
            <a:alphaModFix/>
          </a:blip>
          <a:srcRect r="68967"/>
          <a:stretch/>
        </p:blipFill>
        <p:spPr>
          <a:xfrm>
            <a:off x="6524316" y="-137040"/>
            <a:ext cx="5667684" cy="604500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8"/>
          <p:cNvSpPr/>
          <p:nvPr/>
        </p:nvSpPr>
        <p:spPr>
          <a:xfrm>
            <a:off x="350075" y="318398"/>
            <a:ext cx="8605239" cy="1035972"/>
          </a:xfrm>
          <a:prstGeom prst="rect">
            <a:avLst/>
          </a:prstGeom>
          <a:solidFill>
            <a:srgbClr val="D924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000" b="1" dirty="0" smtClean="0">
                <a:solidFill>
                  <a:prstClr val="white"/>
                </a:solidFill>
                <a:latin typeface="Georgia"/>
                <a:ea typeface="Georgia"/>
                <a:cs typeface="Georgia"/>
                <a:sym typeface="Georgia"/>
              </a:rPr>
              <a:t>           Be a Fundraising Leader!</a:t>
            </a:r>
            <a:endParaRPr sz="4000" b="1" dirty="0">
              <a:solidFill>
                <a:prstClr val="white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95" name="Google Shape;19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0128" y="-209281"/>
            <a:ext cx="4169740" cy="834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7464" y="1944910"/>
            <a:ext cx="8135246" cy="52496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163031" y="1520552"/>
            <a:ext cx="1292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2022 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Goal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52284" y="4313673"/>
            <a:ext cx="2130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$5.8M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62598" y="5507114"/>
            <a:ext cx="45319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Fundraising </a:t>
            </a:r>
          </a:p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Campaign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54530" y="2671773"/>
            <a:ext cx="1861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Georgia"/>
                <a:sym typeface="Georgia"/>
              </a:rPr>
              <a:t>The First Location of Many Future Camps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36799" y="1316137"/>
            <a:ext cx="509075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Fundraising.becauseisaidiwould.org/camp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8732" r="8085" b="6076"/>
          <a:stretch/>
        </p:blipFill>
        <p:spPr>
          <a:xfrm>
            <a:off x="1783" y="183506"/>
            <a:ext cx="1267823" cy="1271580"/>
          </a:xfrm>
          <a:prstGeom prst="rect">
            <a:avLst/>
          </a:prstGeom>
          <a:effectLst>
            <a:outerShdw blurRad="63500" dist="508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73AED2C-3610-466E-AA6C-DB5C839588EC}"/>
              </a:ext>
            </a:extLst>
          </p:cNvPr>
          <p:cNvSpPr txBox="1"/>
          <p:nvPr/>
        </p:nvSpPr>
        <p:spPr>
          <a:xfrm>
            <a:off x="2536799" y="3010048"/>
            <a:ext cx="6102416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Start a Team!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Set a goal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Fundraise online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Earn rewards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 smtClean="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en-US" b="1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2076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48241D-7A6D-8BBE-8449-D4E34E66D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236"/>
          <a:stretch/>
        </p:blipFill>
        <p:spPr>
          <a:xfrm>
            <a:off x="-1" y="-14514"/>
            <a:ext cx="12192002" cy="1447800"/>
          </a:xfrm>
          <a:prstGeom prst="rect">
            <a:avLst/>
          </a:prstGeom>
        </p:spPr>
      </p:pic>
      <p:pic>
        <p:nvPicPr>
          <p:cNvPr id="8" name="Picture 2" descr="FIGURE 4.">
            <a:extLst>
              <a:ext uri="{FF2B5EF4-FFF2-40B4-BE49-F238E27FC236}">
                <a16:creationId xmlns:a16="http://schemas.microsoft.com/office/drawing/2014/main" xmlns="" id="{7E091217-2554-F6B7-240C-7F47CA23F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28" y="1606176"/>
            <a:ext cx="9607352" cy="504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48241D-7A6D-8BBE-8449-D4E34E66D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37" b="49044"/>
          <a:stretch/>
        </p:blipFill>
        <p:spPr>
          <a:xfrm>
            <a:off x="4330147" y="878562"/>
            <a:ext cx="7861854" cy="411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48806" y="62180"/>
            <a:ext cx="658212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Impact of a Child Losing</a:t>
            </a:r>
            <a:r>
              <a:rPr lang="en-US" sz="4000" b="1" dirty="0" smtClean="0">
                <a:solidFill>
                  <a:srgbClr val="FFCF4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r>
              <a:rPr lang="en-US" sz="4000" b="1" dirty="0" smtClean="0">
                <a:solidFill>
                  <a:srgbClr val="FFCF4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 Parent or Sibling</a:t>
            </a:r>
            <a:endParaRPr lang="en-US" sz="4000" dirty="0">
              <a:solidFill>
                <a:srgbClr val="FFCF4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60776" y="172048"/>
            <a:ext cx="45719" cy="10962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E4AF4B-F026-E1C6-FF85-E73CA4F7C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6" t="24000" r="-1"/>
          <a:stretch/>
        </p:blipFill>
        <p:spPr>
          <a:xfrm>
            <a:off x="25399" y="2144389"/>
            <a:ext cx="6506061" cy="34737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B2D621B-AB9B-5F02-B8D4-B325B5D3C5A7}"/>
              </a:ext>
            </a:extLst>
          </p:cNvPr>
          <p:cNvSpPr/>
          <p:nvPr/>
        </p:nvSpPr>
        <p:spPr>
          <a:xfrm>
            <a:off x="1440382" y="-1"/>
            <a:ext cx="2212305" cy="2144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B0D3735-0123-5A37-9EE0-8813AACF5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6" y="252108"/>
            <a:ext cx="3082694" cy="121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36A44D-1F7E-E2A2-4535-2DCB517C5171}"/>
              </a:ext>
            </a:extLst>
          </p:cNvPr>
          <p:cNvSpPr txBox="1"/>
          <p:nvPr/>
        </p:nvSpPr>
        <p:spPr>
          <a:xfrm>
            <a:off x="3736086" y="26858"/>
            <a:ext cx="8668512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54A74"/>
                </a:solidFill>
                <a:latin typeface="Bahnschrift" panose="020B0502040204020203" pitchFamily="34" charset="0"/>
              </a:rPr>
              <a:t>Victims of Sexual Violence</a:t>
            </a:r>
          </a:p>
          <a:p>
            <a:r>
              <a:rPr lang="en-US" sz="4000" dirty="0">
                <a:solidFill>
                  <a:srgbClr val="054A74"/>
                </a:solidFill>
                <a:latin typeface="Bahnschrift" panose="020B0502040204020203" pitchFamily="34" charset="0"/>
              </a:rPr>
              <a:t>Under 18 years old </a:t>
            </a:r>
            <a:endParaRPr lang="en-US" sz="4000" dirty="0">
              <a:solidFill>
                <a:srgbClr val="054A7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2185FC-ABAE-FDFF-2341-AA63457D4BEB}"/>
              </a:ext>
            </a:extLst>
          </p:cNvPr>
          <p:cNvSpPr txBox="1"/>
          <p:nvPr/>
        </p:nvSpPr>
        <p:spPr>
          <a:xfrm>
            <a:off x="6251448" y="2603506"/>
            <a:ext cx="664311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064974"/>
                </a:solidFill>
                <a:latin typeface="Bahnschrift" panose="020B0502040204020203" pitchFamily="34" charset="0"/>
              </a:rPr>
              <a:t>1 in 9 girls </a:t>
            </a:r>
          </a:p>
          <a:p>
            <a:r>
              <a:rPr lang="en-US" sz="6600" dirty="0">
                <a:solidFill>
                  <a:srgbClr val="064974"/>
                </a:solidFill>
                <a:latin typeface="Bahnschrift" panose="020B0502040204020203" pitchFamily="34" charset="0"/>
              </a:rPr>
              <a:t>1 in 53 boys </a:t>
            </a:r>
            <a:endParaRPr lang="en-US" sz="6600" dirty="0">
              <a:solidFill>
                <a:srgbClr val="064974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245F251-190D-AECC-715B-2E90ED884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25" y="5991225"/>
            <a:ext cx="9477375" cy="866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81BC41-1149-A253-899E-EB87FD3091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943"/>
          <a:stretch/>
        </p:blipFill>
        <p:spPr>
          <a:xfrm>
            <a:off x="0" y="5991224"/>
            <a:ext cx="2798063" cy="86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9E082B4-C1A7-BAEC-DC95-80AA79A3F4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943"/>
          <a:stretch/>
        </p:blipFill>
        <p:spPr>
          <a:xfrm flipV="1">
            <a:off x="0" y="1746318"/>
            <a:ext cx="12192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5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19199" y="867212"/>
            <a:ext cx="10010775" cy="2031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prstClr val="white"/>
                </a:solidFill>
                <a:latin typeface="Georgia" panose="02040502050405020303" pitchFamily="18" charset="0"/>
              </a:rPr>
              <a:t>We hope for miracle solutions to save our kids, but unfortunately those aren’t coming.  </a:t>
            </a:r>
          </a:p>
          <a:p>
            <a:pPr algn="l"/>
            <a:endParaRPr lang="en-US" sz="2400" dirty="0">
              <a:solidFill>
                <a:prstClr val="white"/>
              </a:solidFill>
              <a:latin typeface="Georgia" panose="02040502050405020303" pitchFamily="18" charset="0"/>
            </a:endParaRPr>
          </a:p>
          <a:p>
            <a:pPr algn="l"/>
            <a:r>
              <a:rPr lang="en-US" sz="4800" dirty="0" smtClean="0">
                <a:solidFill>
                  <a:prstClr val="white"/>
                </a:solidFill>
                <a:latin typeface="Georgia" panose="02040502050405020303" pitchFamily="18" charset="0"/>
              </a:rPr>
              <a:t>For many kids, the only choice is to build resiliency skills and do their best to face the realities ahead of them. </a:t>
            </a:r>
            <a:endParaRPr lang="en-US" sz="480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98;p2"/>
          <p:cNvPicPr preferRelativeResize="0"/>
          <p:nvPr/>
        </p:nvPicPr>
        <p:blipFill rotWithShape="1">
          <a:blip r:embed="rId2">
            <a:alphaModFix/>
          </a:blip>
          <a:srcRect l="25168" t="48853" r="47821"/>
          <a:stretch/>
        </p:blipFill>
        <p:spPr>
          <a:xfrm>
            <a:off x="9834740" y="2662541"/>
            <a:ext cx="6068855" cy="380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9;p2"/>
          <p:cNvPicPr preferRelativeResize="0"/>
          <p:nvPr/>
        </p:nvPicPr>
        <p:blipFill rotWithShape="1">
          <a:blip r:embed="rId2">
            <a:alphaModFix/>
          </a:blip>
          <a:srcRect l="-19616" t="53382" r="85451" b="-7559"/>
          <a:stretch/>
        </p:blipFill>
        <p:spPr>
          <a:xfrm>
            <a:off x="3729392" y="3954767"/>
            <a:ext cx="6503190" cy="34133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470985" y="2532246"/>
            <a:ext cx="59615" cy="19464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" t="55575" r="833" b="19070"/>
          <a:stretch/>
        </p:blipFill>
        <p:spPr>
          <a:xfrm>
            <a:off x="-116114" y="4986637"/>
            <a:ext cx="12308114" cy="18711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5919" r="119" b="38079"/>
          <a:stretch/>
        </p:blipFill>
        <p:spPr>
          <a:xfrm>
            <a:off x="0" y="12386"/>
            <a:ext cx="12192000" cy="1930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t="8732" r="8085" b="6076"/>
          <a:stretch/>
        </p:blipFill>
        <p:spPr>
          <a:xfrm>
            <a:off x="464725" y="2285988"/>
            <a:ext cx="2388730" cy="2345341"/>
          </a:xfrm>
          <a:prstGeom prst="rect">
            <a:avLst/>
          </a:prstGeom>
          <a:effectLst>
            <a:outerShdw blurRad="63500" dist="50800" dir="2700000" algn="tl" rotWithShape="0">
              <a:prstClr val="black">
                <a:alpha val="80000"/>
              </a:prst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513565" y="209722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eorgia" panose="02040502050405020303" pitchFamily="18" charset="0"/>
              </a:rPr>
              <a:t>Where Promises Begin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48130" y="3363419"/>
            <a:ext cx="5069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Building 100 Years of Resiliency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858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85826" cy="742581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5295900" y="3340100"/>
            <a:ext cx="1257300" cy="661194"/>
          </a:xfrm>
          <a:prstGeom prst="line">
            <a:avLst/>
          </a:prstGeom>
          <a:ln w="1270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553200" y="737791"/>
            <a:ext cx="906235" cy="2602309"/>
          </a:xfrm>
          <a:prstGeom prst="line">
            <a:avLst/>
          </a:prstGeom>
          <a:ln w="1270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553200" y="3060747"/>
            <a:ext cx="3712537" cy="279353"/>
          </a:xfrm>
          <a:prstGeom prst="line">
            <a:avLst/>
          </a:prstGeom>
          <a:ln w="762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3512875" y="3301112"/>
            <a:ext cx="3040325" cy="1131078"/>
          </a:xfrm>
          <a:prstGeom prst="line">
            <a:avLst/>
          </a:prstGeom>
          <a:ln w="1270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4394200" y="313167"/>
            <a:ext cx="2159000" cy="2987945"/>
          </a:xfrm>
          <a:prstGeom prst="line">
            <a:avLst/>
          </a:prstGeom>
          <a:ln w="762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794000" y="3354972"/>
            <a:ext cx="3759200" cy="2558381"/>
          </a:xfrm>
          <a:prstGeom prst="line">
            <a:avLst/>
          </a:prstGeom>
          <a:ln w="762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562342" y="1659746"/>
            <a:ext cx="1165653" cy="1718256"/>
          </a:xfrm>
          <a:prstGeom prst="line">
            <a:avLst/>
          </a:prstGeom>
          <a:ln w="1270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6562342" y="1789539"/>
            <a:ext cx="2686759" cy="1550561"/>
          </a:xfrm>
          <a:prstGeom prst="line">
            <a:avLst/>
          </a:prstGeom>
          <a:ln w="1270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H="1" flipV="1">
            <a:off x="6576089" y="3264560"/>
            <a:ext cx="3640193" cy="1434440"/>
          </a:xfrm>
          <a:prstGeom prst="line">
            <a:avLst/>
          </a:prstGeom>
          <a:ln w="762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95372" y="1398060"/>
            <a:ext cx="4306261" cy="584775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Microsoft YaHei UI"/>
                <a:ea typeface="+mn-ea"/>
                <a:cs typeface="+mn-cs"/>
              </a:rPr>
              <a:t>2-hour drive or less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C423EF-F9A9-4E3D-8B1A-15CEDD02F555}"/>
              </a:ext>
            </a:extLst>
          </p:cNvPr>
          <p:cNvSpPr txBox="1"/>
          <p:nvPr/>
        </p:nvSpPr>
        <p:spPr>
          <a:xfrm>
            <a:off x="301522" y="2143096"/>
            <a:ext cx="4300111" cy="584775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icrosoft YaHei UI"/>
                <a:ea typeface="+mn-ea"/>
                <a:cs typeface="+mn-cs"/>
              </a:rPr>
              <a:t>3-hour drive or less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53FDA71-085A-47D8-B66D-FA2E31211A75}"/>
              </a:ext>
            </a:extLst>
          </p:cNvPr>
          <p:cNvCxnSpPr>
            <a:cxnSpLocks/>
          </p:cNvCxnSpPr>
          <p:nvPr/>
        </p:nvCxnSpPr>
        <p:spPr>
          <a:xfrm flipH="1">
            <a:off x="6512897" y="2284440"/>
            <a:ext cx="1343380" cy="1031544"/>
          </a:xfrm>
          <a:prstGeom prst="line">
            <a:avLst/>
          </a:prstGeom>
          <a:ln w="1270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5-Point Star 28"/>
          <p:cNvSpPr/>
          <p:nvPr/>
        </p:nvSpPr>
        <p:spPr>
          <a:xfrm>
            <a:off x="6267770" y="2983148"/>
            <a:ext cx="616637" cy="55832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 UI"/>
              <a:ea typeface="+mn-ea"/>
              <a:cs typeface="+mn-cs"/>
            </a:endParaRPr>
          </a:p>
        </p:txBody>
      </p:sp>
      <p:sp>
        <p:nvSpPr>
          <p:cNvPr id="24" name="Google Shape;774;p1">
            <a:extLst>
              <a:ext uri="{FF2B5EF4-FFF2-40B4-BE49-F238E27FC236}">
                <a16:creationId xmlns:a16="http://schemas.microsoft.com/office/drawing/2014/main" xmlns="" id="{B7E28E31-2D13-4BEC-BEDA-894A165D9F20}"/>
              </a:ext>
            </a:extLst>
          </p:cNvPr>
          <p:cNvSpPr/>
          <p:nvPr/>
        </p:nvSpPr>
        <p:spPr>
          <a:xfrm>
            <a:off x="0" y="5968328"/>
            <a:ext cx="12192000" cy="737791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Location:  </a:t>
            </a:r>
            <a:r>
              <a:rPr lang="en-US" sz="4000" dirty="0" err="1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Walhonding</a:t>
            </a:r>
            <a:r>
              <a:rPr lang="en-US" sz="40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Ohio</a:t>
            </a:r>
            <a:endParaRPr sz="40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46B8D25-3221-4503-9C12-00534F892709}"/>
              </a:ext>
            </a:extLst>
          </p:cNvPr>
          <p:cNvSpPr/>
          <p:nvPr/>
        </p:nvSpPr>
        <p:spPr>
          <a:xfrm>
            <a:off x="4418204" y="3810581"/>
            <a:ext cx="1656482" cy="518055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50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9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Columbus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7ED49EC-50AE-4E21-8EF8-4BB425950ED3}"/>
              </a:ext>
            </a:extLst>
          </p:cNvPr>
          <p:cNvSpPr/>
          <p:nvPr/>
        </p:nvSpPr>
        <p:spPr>
          <a:xfrm>
            <a:off x="6536180" y="355471"/>
            <a:ext cx="1656482" cy="518055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50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9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Cleveland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9AE500E-0BE7-4304-B88D-398A95D70E20}"/>
              </a:ext>
            </a:extLst>
          </p:cNvPr>
          <p:cNvSpPr/>
          <p:nvPr/>
        </p:nvSpPr>
        <p:spPr>
          <a:xfrm>
            <a:off x="9437496" y="2451253"/>
            <a:ext cx="1656482" cy="518055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50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9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Pittsburgh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B5E43B2-7CF8-4C66-8668-9F1B8F0A0AB6}"/>
              </a:ext>
            </a:extLst>
          </p:cNvPr>
          <p:cNvSpPr/>
          <p:nvPr/>
        </p:nvSpPr>
        <p:spPr>
          <a:xfrm>
            <a:off x="1187526" y="5248637"/>
            <a:ext cx="1656482" cy="518055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rgbClr val="C00000">
                <a:shade val="50000"/>
              </a:srgbClr>
            </a:solidFill>
            <a:prstDash val="solid"/>
          </a:ln>
          <a:effectLst>
            <a:outerShdw blurRad="50800" dist="76200" dir="2700000" algn="tl" rotWithShape="0">
              <a:prstClr val="black">
                <a:alpha val="9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/>
                <a:sym typeface="Arial"/>
              </a:rPr>
              <a:t>Cincinnati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 t="8732" r="8085" b="6076"/>
          <a:stretch/>
        </p:blipFill>
        <p:spPr>
          <a:xfrm>
            <a:off x="6105470" y="2798949"/>
            <a:ext cx="900847" cy="884483"/>
          </a:xfrm>
          <a:prstGeom prst="rect">
            <a:avLst/>
          </a:prstGeom>
          <a:effectLst>
            <a:outerShdw blurRad="63500" dist="508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83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bout Indian Bear Winery | Indian Bear Wine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r="8248"/>
          <a:stretch/>
        </p:blipFill>
        <p:spPr bwMode="auto">
          <a:xfrm>
            <a:off x="-14514" y="0"/>
            <a:ext cx="12206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774;p1">
            <a:extLst>
              <a:ext uri="{FF2B5EF4-FFF2-40B4-BE49-F238E27FC236}">
                <a16:creationId xmlns:a16="http://schemas.microsoft.com/office/drawing/2014/main" xmlns="" id="{B7E28E31-2D13-4BEC-BEDA-894A165D9F20}"/>
              </a:ext>
            </a:extLst>
          </p:cNvPr>
          <p:cNvSpPr/>
          <p:nvPr/>
        </p:nvSpPr>
        <p:spPr>
          <a:xfrm>
            <a:off x="0" y="5638800"/>
            <a:ext cx="12192000" cy="1067319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Currently a Winery, Event Venue &amp; Luxury Cabin Business</a:t>
            </a:r>
            <a:endParaRPr sz="28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882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dian Bear Lodge | Walhonding, O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4614"/>
            <a:ext cx="12192000" cy="730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74;p1">
            <a:extLst>
              <a:ext uri="{FF2B5EF4-FFF2-40B4-BE49-F238E27FC236}">
                <a16:creationId xmlns:a16="http://schemas.microsoft.com/office/drawing/2014/main" xmlns="" id="{B7E28E31-2D13-4BEC-BEDA-894A165D9F20}"/>
              </a:ext>
            </a:extLst>
          </p:cNvPr>
          <p:cNvSpPr/>
          <p:nvPr/>
        </p:nvSpPr>
        <p:spPr>
          <a:xfrm>
            <a:off x="0" y="5638800"/>
            <a:ext cx="12192000" cy="1067319"/>
          </a:xfrm>
          <a:prstGeom prst="rect">
            <a:avLst/>
          </a:pr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Turning into to Youth Summer Camp &amp;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Family Bereavement Retreat Center</a:t>
            </a:r>
            <a:endParaRPr sz="28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41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290</Words>
  <Application>Microsoft Office PowerPoint</Application>
  <PresentationFormat>Widescreen</PresentationFormat>
  <Paragraphs>74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Microsoft JhengHei UI</vt:lpstr>
      <vt:lpstr>Microsoft YaHei UI</vt:lpstr>
      <vt:lpstr>Arial</vt:lpstr>
      <vt:lpstr>Bahnschrift</vt:lpstr>
      <vt:lpstr>Calibri</vt:lpstr>
      <vt:lpstr>Calibri Light</vt:lpstr>
      <vt:lpstr>Georgia</vt:lpstr>
      <vt:lpstr>Noto Sans Symbols</vt:lpstr>
      <vt:lpstr>Office Theme</vt:lpstr>
      <vt:lpstr>1_Office Theme</vt:lpstr>
      <vt:lpstr>2_Office Theme</vt:lpstr>
      <vt:lpstr>3_Office Theme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Lodge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17</cp:revision>
  <dcterms:created xsi:type="dcterms:W3CDTF">2022-07-12T18:01:45Z</dcterms:created>
  <dcterms:modified xsi:type="dcterms:W3CDTF">2022-07-21T01:41:18Z</dcterms:modified>
</cp:coreProperties>
</file>